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3"/>
  </p:notesMasterIdLst>
  <p:handoutMasterIdLst>
    <p:handoutMasterId r:id="rId4"/>
  </p:handoutMasterIdLst>
  <p:sldIdLst>
    <p:sldId id="1055" r:id="rId2"/>
  </p:sldIdLst>
  <p:sldSz cx="12195175" cy="6859588"/>
  <p:notesSz cx="9926638" cy="67976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FF0000"/>
        </a:solidFill>
        <a:latin typeface="Verdana" pitchFamily="34" charset="0"/>
        <a:ea typeface="+mn-ea"/>
        <a:cs typeface="Arial" charset="0"/>
      </a:defRPr>
    </a:lvl1pPr>
    <a:lvl2pPr marL="544388" algn="l" rtl="0" fontAlgn="base">
      <a:spcBef>
        <a:spcPct val="0"/>
      </a:spcBef>
      <a:spcAft>
        <a:spcPct val="0"/>
      </a:spcAft>
      <a:defRPr sz="2400" kern="1200">
        <a:solidFill>
          <a:srgbClr val="FF0000"/>
        </a:solidFill>
        <a:latin typeface="Verdana" pitchFamily="34" charset="0"/>
        <a:ea typeface="+mn-ea"/>
        <a:cs typeface="Arial" charset="0"/>
      </a:defRPr>
    </a:lvl2pPr>
    <a:lvl3pPr marL="1088776" algn="l" rtl="0" fontAlgn="base">
      <a:spcBef>
        <a:spcPct val="0"/>
      </a:spcBef>
      <a:spcAft>
        <a:spcPct val="0"/>
      </a:spcAft>
      <a:defRPr sz="2400" kern="1200">
        <a:solidFill>
          <a:srgbClr val="FF0000"/>
        </a:solidFill>
        <a:latin typeface="Verdana" pitchFamily="34" charset="0"/>
        <a:ea typeface="+mn-ea"/>
        <a:cs typeface="Arial" charset="0"/>
      </a:defRPr>
    </a:lvl3pPr>
    <a:lvl4pPr marL="1633164" algn="l" rtl="0" fontAlgn="base">
      <a:spcBef>
        <a:spcPct val="0"/>
      </a:spcBef>
      <a:spcAft>
        <a:spcPct val="0"/>
      </a:spcAft>
      <a:defRPr sz="2400" kern="1200">
        <a:solidFill>
          <a:srgbClr val="FF0000"/>
        </a:solidFill>
        <a:latin typeface="Verdana" pitchFamily="34" charset="0"/>
        <a:ea typeface="+mn-ea"/>
        <a:cs typeface="Arial" charset="0"/>
      </a:defRPr>
    </a:lvl4pPr>
    <a:lvl5pPr marL="2177552" algn="l" rtl="0" fontAlgn="base">
      <a:spcBef>
        <a:spcPct val="0"/>
      </a:spcBef>
      <a:spcAft>
        <a:spcPct val="0"/>
      </a:spcAft>
      <a:defRPr sz="2400" kern="1200">
        <a:solidFill>
          <a:srgbClr val="FF0000"/>
        </a:solidFill>
        <a:latin typeface="Verdana" pitchFamily="34" charset="0"/>
        <a:ea typeface="+mn-ea"/>
        <a:cs typeface="Arial" charset="0"/>
      </a:defRPr>
    </a:lvl5pPr>
    <a:lvl6pPr marL="2721940" algn="l" defTabSz="1088776" rtl="0" eaLnBrk="1" latinLnBrk="0" hangingPunct="1">
      <a:defRPr sz="2400" kern="1200">
        <a:solidFill>
          <a:srgbClr val="FF0000"/>
        </a:solidFill>
        <a:latin typeface="Verdana" pitchFamily="34" charset="0"/>
        <a:ea typeface="+mn-ea"/>
        <a:cs typeface="Arial" charset="0"/>
      </a:defRPr>
    </a:lvl6pPr>
    <a:lvl7pPr marL="3266328" algn="l" defTabSz="1088776" rtl="0" eaLnBrk="1" latinLnBrk="0" hangingPunct="1">
      <a:defRPr sz="2400" kern="1200">
        <a:solidFill>
          <a:srgbClr val="FF0000"/>
        </a:solidFill>
        <a:latin typeface="Verdana" pitchFamily="34" charset="0"/>
        <a:ea typeface="+mn-ea"/>
        <a:cs typeface="Arial" charset="0"/>
      </a:defRPr>
    </a:lvl7pPr>
    <a:lvl8pPr marL="3810716" algn="l" defTabSz="1088776" rtl="0" eaLnBrk="1" latinLnBrk="0" hangingPunct="1">
      <a:defRPr sz="2400" kern="1200">
        <a:solidFill>
          <a:srgbClr val="FF0000"/>
        </a:solidFill>
        <a:latin typeface="Verdana" pitchFamily="34" charset="0"/>
        <a:ea typeface="+mn-ea"/>
        <a:cs typeface="Arial" charset="0"/>
      </a:defRPr>
    </a:lvl8pPr>
    <a:lvl9pPr marL="4355104" algn="l" defTabSz="1088776" rtl="0" eaLnBrk="1" latinLnBrk="0" hangingPunct="1">
      <a:defRPr sz="2400" kern="1200">
        <a:solidFill>
          <a:srgbClr val="FF0000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EB24F"/>
    <a:srgbClr val="21C558"/>
    <a:srgbClr val="65E590"/>
    <a:srgbClr val="007E39"/>
    <a:srgbClr val="415EB1"/>
    <a:srgbClr val="7868A4"/>
    <a:srgbClr val="2E6EBC"/>
    <a:srgbClr val="00B19D"/>
    <a:srgbClr val="48D469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06" autoAdjust="0"/>
    <p:restoredTop sz="98286" autoAdjust="0"/>
  </p:normalViewPr>
  <p:slideViewPr>
    <p:cSldViewPr>
      <p:cViewPr varScale="1">
        <p:scale>
          <a:sx n="116" d="100"/>
          <a:sy n="116" d="100"/>
        </p:scale>
        <p:origin x="132" y="138"/>
      </p:cViewPr>
      <p:guideLst>
        <p:guide orient="horz" pos="2160"/>
        <p:guide pos="3841"/>
      </p:guideLst>
    </p:cSldViewPr>
  </p:slideViewPr>
  <p:outlineViewPr>
    <p:cViewPr>
      <p:scale>
        <a:sx n="33" d="100"/>
        <a:sy n="33" d="100"/>
      </p:scale>
      <p:origin x="0" y="189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4301807" cy="339884"/>
          </a:xfrm>
          <a:prstGeom prst="rect">
            <a:avLst/>
          </a:prstGeom>
        </p:spPr>
        <p:txBody>
          <a:bodyPr vert="horz" lIns="90853" tIns="45426" rIns="90853" bIns="4542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3253" y="1"/>
            <a:ext cx="4301806" cy="339884"/>
          </a:xfrm>
          <a:prstGeom prst="rect">
            <a:avLst/>
          </a:prstGeom>
        </p:spPr>
        <p:txBody>
          <a:bodyPr vert="horz" lIns="90853" tIns="45426" rIns="90853" bIns="4542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8AE029-F010-47F7-9DC1-E76188C4493E}" type="datetimeFigureOut">
              <a:rPr lang="ru-RU"/>
              <a:pPr>
                <a:defRPr/>
              </a:pPr>
              <a:t>16.04.2020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3" y="6456218"/>
            <a:ext cx="4301807" cy="339884"/>
          </a:xfrm>
          <a:prstGeom prst="rect">
            <a:avLst/>
          </a:prstGeom>
        </p:spPr>
        <p:txBody>
          <a:bodyPr vert="horz" lIns="90853" tIns="45426" rIns="90853" bIns="4542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3253" y="6456218"/>
            <a:ext cx="4301806" cy="339884"/>
          </a:xfrm>
          <a:prstGeom prst="rect">
            <a:avLst/>
          </a:prstGeom>
        </p:spPr>
        <p:txBody>
          <a:bodyPr vert="horz" lIns="90853" tIns="45426" rIns="90853" bIns="4542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9FFB5F-C8A9-4B74-893F-FD3837F1F3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157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4301807" cy="33988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853" tIns="45426" rIns="90853" bIns="45426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1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3253" y="1"/>
            <a:ext cx="4301806" cy="33988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853" tIns="45426" rIns="90853" bIns="45426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1"/>
            </a:lvl1pPr>
          </a:lstStyle>
          <a:p>
            <a:pPr>
              <a:defRPr/>
            </a:pPr>
            <a:fld id="{B97DBF17-2317-4324-A986-363D727113C5}" type="datetimeFigureOut">
              <a:rPr lang="ru-RU"/>
              <a:pPr>
                <a:defRPr/>
              </a:pPr>
              <a:t>16.04.2020</a:t>
            </a:fld>
            <a:endParaRPr lang="ru-RU"/>
          </a:p>
        </p:txBody>
      </p:sp>
      <p:sp>
        <p:nvSpPr>
          <p:cNvPr id="1095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5575" y="509588"/>
            <a:ext cx="4535488" cy="25511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3456" y="3228898"/>
            <a:ext cx="7941310" cy="305895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853" tIns="45426" rIns="90853" bIns="454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6456218"/>
            <a:ext cx="4301807" cy="33988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853" tIns="45426" rIns="90853" bIns="45426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1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253" y="6456218"/>
            <a:ext cx="4301806" cy="33988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853" tIns="45426" rIns="90853" bIns="45426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1"/>
            </a:lvl1pPr>
          </a:lstStyle>
          <a:p>
            <a:pPr>
              <a:defRPr/>
            </a:pPr>
            <a:fld id="{A0EA824A-ECAA-4660-A371-1DD77E95C1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5930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544388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1088776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633164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2177552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721940" algn="l" defTabSz="10887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66328" algn="l" defTabSz="10887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810716" algn="l" defTabSz="10887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355104" algn="l" defTabSz="10887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638" y="2130919"/>
            <a:ext cx="10365899" cy="147036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9276" y="3887100"/>
            <a:ext cx="8536623" cy="17530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4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7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3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63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10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5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9FE40-05AD-4E56-8AC6-79D15872067E}" type="datetimeFigureOut">
              <a:rPr lang="ru-RU"/>
              <a:pPr>
                <a:defRPr/>
              </a:pPr>
              <a:t>16.04.2020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18DC8-D69B-4DD4-B705-BAB4D558220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2047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105FB-8F6F-4AB0-98BB-C8F385EFA86C}" type="datetimeFigureOut">
              <a:rPr lang="ru-RU"/>
              <a:pPr>
                <a:defRPr/>
              </a:pPr>
              <a:t>16.04.2020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C4B0C-5B1C-4D2D-BC6C-401DA1BA2BE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0900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41502" y="274702"/>
            <a:ext cx="2743914" cy="585288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759" y="274702"/>
            <a:ext cx="8028490" cy="585288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5226D-37F7-4585-B0E5-998238FB0C0D}" type="datetimeFigureOut">
              <a:rPr lang="ru-RU"/>
              <a:pPr>
                <a:defRPr/>
              </a:pPr>
              <a:t>16.04.2020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BA8B8-A5A1-467E-AAA9-A273952E328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6606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C464E-0AD6-4415-BA10-97E2DFF1647E}" type="datetimeFigureOut">
              <a:rPr lang="ru-RU"/>
              <a:pPr>
                <a:defRPr/>
              </a:pPr>
              <a:t>16.04.2020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203EE-5A49-4316-A1E6-2B88028E4D4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7870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335" y="4407921"/>
            <a:ext cx="10365899" cy="1362390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335" y="2907387"/>
            <a:ext cx="10365899" cy="1500534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438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8877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3316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7755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219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6632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1071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551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A08A7-6D8D-4636-B845-1D0DFA53E4D2}" type="datetimeFigureOut">
              <a:rPr lang="ru-RU"/>
              <a:pPr>
                <a:defRPr/>
              </a:pPr>
              <a:t>16.04.2020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28155-2C58-4376-9E9F-B37F8CBA56B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3700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759" y="1600571"/>
            <a:ext cx="5386202" cy="4527011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9214" y="1600571"/>
            <a:ext cx="5386202" cy="4527011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BAC78-499E-4754-9BE2-C1A52414E014}" type="datetimeFigureOut">
              <a:rPr lang="ru-RU"/>
              <a:pPr>
                <a:defRPr/>
              </a:pPr>
              <a:t>16.04.2020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A2EFB-B466-4B93-8DD8-6B8D17B459B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2306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759" y="1535469"/>
            <a:ext cx="5388320" cy="639910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4388" indent="0">
              <a:buNone/>
              <a:defRPr sz="2400" b="1"/>
            </a:lvl2pPr>
            <a:lvl3pPr marL="1088776" indent="0">
              <a:buNone/>
              <a:defRPr sz="2100" b="1"/>
            </a:lvl3pPr>
            <a:lvl4pPr marL="1633164" indent="0">
              <a:buNone/>
              <a:defRPr sz="1900" b="1"/>
            </a:lvl4pPr>
            <a:lvl5pPr marL="2177552" indent="0">
              <a:buNone/>
              <a:defRPr sz="1900" b="1"/>
            </a:lvl5pPr>
            <a:lvl6pPr marL="2721940" indent="0">
              <a:buNone/>
              <a:defRPr sz="1900" b="1"/>
            </a:lvl6pPr>
            <a:lvl7pPr marL="3266328" indent="0">
              <a:buNone/>
              <a:defRPr sz="1900" b="1"/>
            </a:lvl7pPr>
            <a:lvl8pPr marL="3810716" indent="0">
              <a:buNone/>
              <a:defRPr sz="1900" b="1"/>
            </a:lvl8pPr>
            <a:lvl9pPr marL="4355104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759" y="2175379"/>
            <a:ext cx="5388320" cy="3952203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4980" y="1535469"/>
            <a:ext cx="5390437" cy="639910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4388" indent="0">
              <a:buNone/>
              <a:defRPr sz="2400" b="1"/>
            </a:lvl2pPr>
            <a:lvl3pPr marL="1088776" indent="0">
              <a:buNone/>
              <a:defRPr sz="2100" b="1"/>
            </a:lvl3pPr>
            <a:lvl4pPr marL="1633164" indent="0">
              <a:buNone/>
              <a:defRPr sz="1900" b="1"/>
            </a:lvl4pPr>
            <a:lvl5pPr marL="2177552" indent="0">
              <a:buNone/>
              <a:defRPr sz="1900" b="1"/>
            </a:lvl5pPr>
            <a:lvl6pPr marL="2721940" indent="0">
              <a:buNone/>
              <a:defRPr sz="1900" b="1"/>
            </a:lvl6pPr>
            <a:lvl7pPr marL="3266328" indent="0">
              <a:buNone/>
              <a:defRPr sz="1900" b="1"/>
            </a:lvl7pPr>
            <a:lvl8pPr marL="3810716" indent="0">
              <a:buNone/>
              <a:defRPr sz="1900" b="1"/>
            </a:lvl8pPr>
            <a:lvl9pPr marL="4355104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4980" y="2175379"/>
            <a:ext cx="5390437" cy="3952203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4C26A-1E1C-41A3-A314-EDA5E0868D12}" type="datetimeFigureOut">
              <a:rPr lang="ru-RU"/>
              <a:pPr>
                <a:defRPr/>
              </a:pPr>
              <a:t>16.04.2020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2DFC3-A927-4FD5-998D-5FEF529FDCD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4818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B0D98-2D5B-4524-9224-D9A7BCD26BEC}" type="datetimeFigureOut">
              <a:rPr lang="ru-RU"/>
              <a:pPr>
                <a:defRPr/>
              </a:pPr>
              <a:t>16.04.2020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E66FA-4276-447F-A3C7-9121683CB17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5614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89B3A-27FE-46A5-93A2-569807B47623}" type="datetimeFigureOut">
              <a:rPr lang="ru-RU"/>
              <a:pPr>
                <a:defRPr/>
              </a:pPr>
              <a:t>16.04.2020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ECE58-DD8F-41A7-82C0-941C977FA5B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4445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759" y="273113"/>
            <a:ext cx="4012129" cy="1162319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7974" y="273114"/>
            <a:ext cx="6817442" cy="5854468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759" y="1435433"/>
            <a:ext cx="4012129" cy="4692149"/>
          </a:xfrm>
        </p:spPr>
        <p:txBody>
          <a:bodyPr/>
          <a:lstStyle>
            <a:lvl1pPr marL="0" indent="0">
              <a:buNone/>
              <a:defRPr sz="1700"/>
            </a:lvl1pPr>
            <a:lvl2pPr marL="544388" indent="0">
              <a:buNone/>
              <a:defRPr sz="1400"/>
            </a:lvl2pPr>
            <a:lvl3pPr marL="1088776" indent="0">
              <a:buNone/>
              <a:defRPr sz="1200"/>
            </a:lvl3pPr>
            <a:lvl4pPr marL="1633164" indent="0">
              <a:buNone/>
              <a:defRPr sz="1100"/>
            </a:lvl4pPr>
            <a:lvl5pPr marL="2177552" indent="0">
              <a:buNone/>
              <a:defRPr sz="1100"/>
            </a:lvl5pPr>
            <a:lvl6pPr marL="2721940" indent="0">
              <a:buNone/>
              <a:defRPr sz="1100"/>
            </a:lvl6pPr>
            <a:lvl7pPr marL="3266328" indent="0">
              <a:buNone/>
              <a:defRPr sz="1100"/>
            </a:lvl7pPr>
            <a:lvl8pPr marL="3810716" indent="0">
              <a:buNone/>
              <a:defRPr sz="1100"/>
            </a:lvl8pPr>
            <a:lvl9pPr marL="4355104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5A4E6-C319-40D8-A013-ADC9CE5F6C7E}" type="datetimeFigureOut">
              <a:rPr lang="ru-RU"/>
              <a:pPr>
                <a:defRPr/>
              </a:pPr>
              <a:t>16.04.2020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671D5-AFD1-4600-87B8-EC0E16363BA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0577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0340" y="4801712"/>
            <a:ext cx="7317105" cy="566869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90340" y="612917"/>
            <a:ext cx="7317105" cy="4115753"/>
          </a:xfrm>
        </p:spPr>
        <p:txBody>
          <a:bodyPr rtlCol="0">
            <a:normAutofit/>
          </a:bodyPr>
          <a:lstStyle>
            <a:lvl1pPr marL="0" indent="0">
              <a:buNone/>
              <a:defRPr sz="3800"/>
            </a:lvl1pPr>
            <a:lvl2pPr marL="544388" indent="0">
              <a:buNone/>
              <a:defRPr sz="3300"/>
            </a:lvl2pPr>
            <a:lvl3pPr marL="1088776" indent="0">
              <a:buNone/>
              <a:defRPr sz="2900"/>
            </a:lvl3pPr>
            <a:lvl4pPr marL="1633164" indent="0">
              <a:buNone/>
              <a:defRPr sz="2400"/>
            </a:lvl4pPr>
            <a:lvl5pPr marL="2177552" indent="0">
              <a:buNone/>
              <a:defRPr sz="2400"/>
            </a:lvl5pPr>
            <a:lvl6pPr marL="2721940" indent="0">
              <a:buNone/>
              <a:defRPr sz="2400"/>
            </a:lvl6pPr>
            <a:lvl7pPr marL="3266328" indent="0">
              <a:buNone/>
              <a:defRPr sz="2400"/>
            </a:lvl7pPr>
            <a:lvl8pPr marL="3810716" indent="0">
              <a:buNone/>
              <a:defRPr sz="2400"/>
            </a:lvl8pPr>
            <a:lvl9pPr marL="4355104" indent="0">
              <a:buNone/>
              <a:defRPr sz="24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90340" y="5368581"/>
            <a:ext cx="7317105" cy="805048"/>
          </a:xfrm>
        </p:spPr>
        <p:txBody>
          <a:bodyPr/>
          <a:lstStyle>
            <a:lvl1pPr marL="0" indent="0">
              <a:buNone/>
              <a:defRPr sz="1700"/>
            </a:lvl1pPr>
            <a:lvl2pPr marL="544388" indent="0">
              <a:buNone/>
              <a:defRPr sz="1400"/>
            </a:lvl2pPr>
            <a:lvl3pPr marL="1088776" indent="0">
              <a:buNone/>
              <a:defRPr sz="1200"/>
            </a:lvl3pPr>
            <a:lvl4pPr marL="1633164" indent="0">
              <a:buNone/>
              <a:defRPr sz="1100"/>
            </a:lvl4pPr>
            <a:lvl5pPr marL="2177552" indent="0">
              <a:buNone/>
              <a:defRPr sz="1100"/>
            </a:lvl5pPr>
            <a:lvl6pPr marL="2721940" indent="0">
              <a:buNone/>
              <a:defRPr sz="1100"/>
            </a:lvl6pPr>
            <a:lvl7pPr marL="3266328" indent="0">
              <a:buNone/>
              <a:defRPr sz="1100"/>
            </a:lvl7pPr>
            <a:lvl8pPr marL="3810716" indent="0">
              <a:buNone/>
              <a:defRPr sz="1100"/>
            </a:lvl8pPr>
            <a:lvl9pPr marL="4355104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A9EC3-8F2A-441F-92ED-8343FE643AA2}" type="datetimeFigureOut">
              <a:rPr lang="ru-RU"/>
              <a:pPr>
                <a:defRPr/>
              </a:pPr>
              <a:t>16.04.2020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6B163-F42F-4558-B02B-D3FE9013614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2256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759" y="274701"/>
            <a:ext cx="10975658" cy="1143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8878" tIns="54439" rIns="108878" bIns="5443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759" y="1600571"/>
            <a:ext cx="10975658" cy="4527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8878" tIns="54439" rIns="108878" bIns="544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759" y="6357822"/>
            <a:ext cx="2845541" cy="365210"/>
          </a:xfrm>
          <a:prstGeom prst="rect">
            <a:avLst/>
          </a:prstGeom>
        </p:spPr>
        <p:txBody>
          <a:bodyPr vert="horz" lIns="108878" tIns="54439" rIns="108878" bIns="54439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447C2EE-1A9C-45A3-BC42-EFAC50FE78F0}" type="datetimeFigureOut">
              <a:rPr lang="ru-RU"/>
              <a:pPr>
                <a:defRPr/>
              </a:pPr>
              <a:t>16.04.2020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6685" y="6357822"/>
            <a:ext cx="3861805" cy="365210"/>
          </a:xfrm>
          <a:prstGeom prst="rect">
            <a:avLst/>
          </a:prstGeom>
        </p:spPr>
        <p:txBody>
          <a:bodyPr vert="horz" lIns="108878" tIns="54439" rIns="108878" bIns="54439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9875" y="6357822"/>
            <a:ext cx="2845541" cy="365210"/>
          </a:xfrm>
          <a:prstGeom prst="rect">
            <a:avLst/>
          </a:prstGeom>
        </p:spPr>
        <p:txBody>
          <a:bodyPr vert="horz" lIns="108878" tIns="54439" rIns="108878" bIns="54439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C122BA-4C5C-4491-A08D-C4920A45C1F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2" r:id="rId1"/>
    <p:sldLayoutId id="2147484113" r:id="rId2"/>
    <p:sldLayoutId id="2147484114" r:id="rId3"/>
    <p:sldLayoutId id="2147484115" r:id="rId4"/>
    <p:sldLayoutId id="2147484116" r:id="rId5"/>
    <p:sldLayoutId id="2147484117" r:id="rId6"/>
    <p:sldLayoutId id="2147484118" r:id="rId7"/>
    <p:sldLayoutId id="2147484119" r:id="rId8"/>
    <p:sldLayoutId id="2147484120" r:id="rId9"/>
    <p:sldLayoutId id="2147484121" r:id="rId10"/>
    <p:sldLayoutId id="214748412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5pPr>
      <a:lvl6pPr marL="544388" algn="ctr" rtl="0" eaLnBrk="1" fontAlgn="base" hangingPunct="1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6pPr>
      <a:lvl7pPr marL="1088776" algn="ctr" rtl="0" eaLnBrk="1" fontAlgn="base" hangingPunct="1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7pPr>
      <a:lvl8pPr marL="1633164" algn="ctr" rtl="0" eaLnBrk="1" fontAlgn="base" hangingPunct="1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8pPr>
      <a:lvl9pPr marL="2177552" algn="ctr" rtl="0" eaLnBrk="1" fontAlgn="base" hangingPunct="1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9pPr>
    </p:titleStyle>
    <p:bodyStyle>
      <a:lvl1pPr marL="408291" indent="-408291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84631" indent="-34024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60970" indent="-272194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05358" indent="-272194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9746" indent="-272194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4134" indent="-272194" algn="l" defTabSz="108877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8522" indent="-272194" algn="l" defTabSz="108877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2910" indent="-272194" algn="l" defTabSz="108877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7298" indent="-272194" algn="l" defTabSz="108877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388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776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3164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7552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1940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6328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10716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5104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3205" y="1048"/>
            <a:ext cx="120577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Динамика ОРВИ, гриппа, пневмоний </a:t>
            </a:r>
            <a:br>
              <a:rPr lang="ru-RU" sz="28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за 1 квартал 2020 года </a:t>
            </a:r>
            <a:r>
              <a:rPr lang="en-US" sz="2800" b="1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VS</a:t>
            </a:r>
            <a:r>
              <a:rPr lang="ru-RU" sz="2800" b="1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1 квартал 2019 года</a:t>
            </a:r>
            <a:endParaRPr lang="ru-RU" sz="2800" b="1" dirty="0">
              <a:solidFill>
                <a:srgbClr val="C0000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21923" y="117426"/>
            <a:ext cx="29489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tx2"/>
                </a:solidFill>
              </a:rPr>
              <a:t>ГБУЗ РБ РАЕВСКАЯ ЦРБ</a:t>
            </a:r>
            <a:endParaRPr lang="ru-RU" sz="1400" b="1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77307" y="1125538"/>
            <a:ext cx="36690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6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 оперативным данным РМИАС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622229"/>
              </p:ext>
            </p:extLst>
          </p:nvPr>
        </p:nvGraphicFramePr>
        <p:xfrm>
          <a:off x="1921123" y="1675296"/>
          <a:ext cx="6621397" cy="4351606"/>
        </p:xfrm>
        <a:graphic>
          <a:graphicData uri="http://schemas.openxmlformats.org/drawingml/2006/table">
            <a:tbl>
              <a:tblPr/>
              <a:tblGrid>
                <a:gridCol w="720083">
                  <a:extLst>
                    <a:ext uri="{9D8B030D-6E8A-4147-A177-3AD203B41FA5}">
                      <a16:colId xmlns="" xmlns:a16="http://schemas.microsoft.com/office/drawing/2014/main" val="3377714365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188989111"/>
                    </a:ext>
                  </a:extLst>
                </a:gridCol>
                <a:gridCol w="1152128">
                  <a:extLst>
                    <a:ext uri="{9D8B030D-6E8A-4147-A177-3AD203B41FA5}">
                      <a16:colId xmlns="" xmlns:a16="http://schemas.microsoft.com/office/drawing/2014/main" val="1074368397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868549480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3105509543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2732123907"/>
                    </a:ext>
                  </a:extLst>
                </a:gridCol>
                <a:gridCol w="504056">
                  <a:extLst>
                    <a:ext uri="{9D8B030D-6E8A-4147-A177-3AD203B41FA5}">
                      <a16:colId xmlns="" xmlns:a16="http://schemas.microsoft.com/office/drawing/2014/main" val="913289226"/>
                    </a:ext>
                  </a:extLst>
                </a:gridCol>
                <a:gridCol w="1004770">
                  <a:extLst>
                    <a:ext uri="{9D8B030D-6E8A-4147-A177-3AD203B41FA5}">
                      <a16:colId xmlns="" xmlns:a16="http://schemas.microsoft.com/office/drawing/2014/main" val="1661074459"/>
                    </a:ext>
                  </a:extLst>
                </a:gridCol>
              </a:tblGrid>
              <a:tr h="944098"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Исходы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Выписан с </a:t>
                      </a:r>
                      <a:r>
                        <a:rPr lang="ru-RU" sz="1200" b="1" i="0" u="none" strike="noStrike" dirty="0" err="1" smtClean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выздоровле-нием</a:t>
                      </a:r>
                      <a:endParaRPr lang="ru-RU" sz="1200" b="1" i="0" u="none" strike="noStrike" dirty="0">
                        <a:solidFill>
                          <a:srgbClr val="1F497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Выписан </a:t>
                      </a:r>
                      <a:r>
                        <a:rPr lang="ru-RU" sz="12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ru-RU" sz="12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12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с </a:t>
                      </a:r>
                      <a:r>
                        <a:rPr lang="ru-RU" sz="1200" b="1" i="0" u="none" strike="noStrike" dirty="0" err="1" smtClean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улуч-шением</a:t>
                      </a:r>
                      <a:endParaRPr lang="ru-RU" sz="1200" b="1" i="0" u="none" strike="noStrike" dirty="0">
                        <a:solidFill>
                          <a:srgbClr val="1F497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Выписан без перемен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Выписан </a:t>
                      </a:r>
                      <a:r>
                        <a:rPr lang="ru-RU" sz="12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ru-RU" sz="12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12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с </a:t>
                      </a:r>
                      <a:r>
                        <a:rPr lang="ru-RU" sz="1200" b="1" i="0" u="none" strike="noStrike" dirty="0" err="1" smtClean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ухуд-шением</a:t>
                      </a:r>
                      <a:endParaRPr lang="ru-RU" sz="1200" b="1" i="0" u="none" strike="noStrike" dirty="0">
                        <a:solidFill>
                          <a:srgbClr val="1F497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Умер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Другие исходы (переводы </a:t>
                      </a:r>
                      <a:r>
                        <a:rPr lang="ru-RU" sz="12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ru-RU" sz="12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12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и </a:t>
                      </a:r>
                      <a:r>
                        <a:rPr lang="ru-RU" sz="1200" b="1" i="0" u="none" strike="noStrike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прочее)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336450813"/>
                  </a:ext>
                </a:extLst>
              </a:tr>
              <a:tr h="283959">
                <a:tc rowSpan="4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ОРВИ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41</a:t>
                      </a:r>
                      <a:endParaRPr lang="ru-RU" sz="1400" b="1" i="0" u="none" strike="noStrike" dirty="0">
                        <a:solidFill>
                          <a:srgbClr val="1F497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endParaRPr lang="ru-RU" sz="1400" b="1" i="0" u="none" strike="noStrike" dirty="0">
                        <a:solidFill>
                          <a:srgbClr val="1F497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1F497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1F497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r>
                        <a:rPr lang="ru-RU" sz="1400" b="1" i="0" u="none" strike="noStrike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1F497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894504084"/>
                  </a:ext>
                </a:extLst>
              </a:tr>
              <a:tr h="2839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  <a:endParaRPr lang="ru-RU" sz="1400" b="1" i="0" u="none" strike="noStrike" dirty="0">
                        <a:solidFill>
                          <a:srgbClr val="1F497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ru-RU" sz="1400" b="1" i="0" u="none" strike="noStrike" dirty="0">
                        <a:solidFill>
                          <a:srgbClr val="1F497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1F497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1F497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r>
                        <a:rPr lang="ru-RU" sz="1400" b="1" i="0" u="none" strike="noStrike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1F497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352764556"/>
                  </a:ext>
                </a:extLst>
              </a:tr>
              <a:tr h="2839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l-GR" sz="14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-8</a:t>
                      </a:r>
                      <a:endParaRPr lang="ru-RU" sz="14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-2</a:t>
                      </a:r>
                      <a:endParaRPr lang="ru-RU" sz="14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1F497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290002221"/>
                  </a:ext>
                </a:extLst>
              </a:tr>
              <a:tr h="2839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2020/2019</a:t>
                      </a:r>
                      <a:endParaRPr lang="ru-RU" sz="1400" b="1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-19,5%</a:t>
                      </a:r>
                      <a:endParaRPr lang="ru-RU" sz="14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-33,3%</a:t>
                      </a:r>
                      <a:endParaRPr lang="ru-RU" sz="14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r>
                        <a:rPr lang="ru-RU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412957890"/>
                  </a:ext>
                </a:extLst>
              </a:tr>
              <a:tr h="283959">
                <a:tc rowSpan="4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Грипп</a:t>
                      </a:r>
                      <a:r>
                        <a:rPr lang="ru-RU" sz="1400" b="1" i="0" u="none" strike="noStrike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1F497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1F497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1F497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ru-RU" sz="14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1F497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1F497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056818463"/>
                  </a:ext>
                </a:extLst>
              </a:tr>
              <a:tr h="2839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1F497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1F497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1F497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1F497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r>
                        <a:rPr lang="ru-RU" sz="1400" b="1" i="0" u="none" strike="noStrike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1F497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651377844"/>
                  </a:ext>
                </a:extLst>
              </a:tr>
              <a:tr h="2839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l-GR" sz="14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+1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1F497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124335910"/>
                  </a:ext>
                </a:extLst>
              </a:tr>
              <a:tr h="2839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2020/2019</a:t>
                      </a:r>
                      <a:endParaRPr lang="ru-RU" sz="1400" b="1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498374518"/>
                  </a:ext>
                </a:extLst>
              </a:tr>
              <a:tr h="283959">
                <a:tc rowSpan="4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Пневмония </a:t>
                      </a:r>
                      <a:r>
                        <a:rPr lang="ru-RU" sz="1400" b="1" i="0" u="none" strike="noStrike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97</a:t>
                      </a:r>
                      <a:endParaRPr lang="ru-RU" sz="1400" b="1" i="0" u="none" strike="noStrike" dirty="0">
                        <a:solidFill>
                          <a:srgbClr val="1F497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77</a:t>
                      </a:r>
                      <a:endParaRPr lang="ru-RU" sz="1400" b="1" i="0" u="none" strike="noStrike" dirty="0">
                        <a:solidFill>
                          <a:srgbClr val="1F497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1F497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1F497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1F497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1F497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900075651"/>
                  </a:ext>
                </a:extLst>
              </a:tr>
              <a:tr h="2839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92</a:t>
                      </a:r>
                      <a:endParaRPr lang="ru-RU" sz="1400" b="1" i="0" u="none" strike="noStrike" dirty="0">
                        <a:solidFill>
                          <a:srgbClr val="1F497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63</a:t>
                      </a:r>
                      <a:endParaRPr lang="ru-RU" sz="1400" b="1" i="0" u="none" strike="noStrike" dirty="0">
                        <a:solidFill>
                          <a:srgbClr val="1F497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1F497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1F497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1F497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ru-RU" sz="1400" b="1" i="0" u="none" strike="noStrike" dirty="0">
                        <a:solidFill>
                          <a:srgbClr val="1F497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99945363"/>
                  </a:ext>
                </a:extLst>
              </a:tr>
              <a:tr h="2839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l-GR" sz="14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-5</a:t>
                      </a:r>
                      <a:endParaRPr lang="ru-RU" sz="14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-14</a:t>
                      </a:r>
                      <a:endParaRPr lang="ru-RU" sz="14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+1</a:t>
                      </a:r>
                      <a:endParaRPr lang="ru-RU" sz="14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+2</a:t>
                      </a:r>
                      <a:endParaRPr lang="ru-RU" sz="1400" b="1" i="0" u="none" strike="noStrike" dirty="0">
                        <a:solidFill>
                          <a:srgbClr val="1F497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79413859"/>
                  </a:ext>
                </a:extLst>
              </a:tr>
              <a:tr h="2839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2020/2019</a:t>
                      </a:r>
                      <a:endParaRPr lang="ru-RU" sz="1400" b="1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-5,2%</a:t>
                      </a:r>
                      <a:endParaRPr lang="ru-RU" sz="14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-18,2</a:t>
                      </a:r>
                      <a:endParaRPr lang="ru-RU" sz="14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4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400" b="1" i="0" u="none" strike="noStrike" dirty="0">
                        <a:solidFill>
                          <a:srgbClr val="1F497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62516042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4037748" y="6238106"/>
            <a:ext cx="65493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i="1" dirty="0" smtClean="0">
                <a:solidFill>
                  <a:schemeClr val="tx2">
                    <a:lumMod val="75000"/>
                  </a:schemeClr>
                </a:solidFill>
              </a:rPr>
              <a:t>* Сведения без</a:t>
            </a:r>
            <a:r>
              <a:rPr lang="en-US" sz="12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200" i="1" dirty="0" smtClean="0">
                <a:solidFill>
                  <a:schemeClr val="tx2">
                    <a:lumMod val="75000"/>
                  </a:schemeClr>
                </a:solidFill>
              </a:rPr>
              <a:t>подтверждения</a:t>
            </a:r>
            <a:r>
              <a:rPr lang="en-US" sz="1200" i="1" dirty="0" smtClean="0">
                <a:solidFill>
                  <a:schemeClr val="tx2">
                    <a:lumMod val="75000"/>
                  </a:schemeClr>
                </a:solidFill>
              </a:rPr>
              <a:t> COVID-19</a:t>
            </a:r>
            <a:endParaRPr lang="ru-RU" sz="1200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524315"/>
      </p:ext>
    </p:extLst>
  </p:cSld>
  <p:clrMapOvr>
    <a:masterClrMapping/>
  </p:clrMapOvr>
</p:sld>
</file>

<file path=ppt/theme/theme1.xml><?xml version="1.0" encoding="utf-8"?>
<a:theme xmlns:a="http://schemas.openxmlformats.org/drawingml/2006/main" name="Z_1_Оперативка_509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Z_1_Оперативка_509</Template>
  <TotalTime>6636</TotalTime>
  <Words>130</Words>
  <Application>Microsoft Office PowerPoint</Application>
  <PresentationFormat>Произвольный</PresentationFormat>
  <Paragraphs>95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Verdana</vt:lpstr>
      <vt:lpstr>Z_1_Оперативка_509</vt:lpstr>
      <vt:lpstr>Презентация PowerPoint</vt:lpstr>
    </vt:vector>
  </TitlesOfParts>
  <Company>Управление делами Президента РБ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Пестрецов Андрей Анатольевич</dc:creator>
  <cp:lastModifiedBy>Rail</cp:lastModifiedBy>
  <cp:revision>577</cp:revision>
  <cp:lastPrinted>2020-03-26T03:30:44Z</cp:lastPrinted>
  <dcterms:created xsi:type="dcterms:W3CDTF">2019-07-11T12:26:42Z</dcterms:created>
  <dcterms:modified xsi:type="dcterms:W3CDTF">2020-04-16T11:54:32Z</dcterms:modified>
</cp:coreProperties>
</file>