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5"/>
  </p:handoutMasterIdLst>
  <p:sldIdLst>
    <p:sldId id="272" r:id="rId2"/>
    <p:sldId id="273" r:id="rId3"/>
    <p:sldId id="274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 soft12" initials="is" lastIdx="1" clrIdx="0">
    <p:extLst>
      <p:ext uri="{19B8F6BF-5375-455C-9EA6-DF929625EA0E}">
        <p15:presenceInfo xmlns:p15="http://schemas.microsoft.com/office/powerpoint/2012/main" userId="3f932022f72a085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09" autoAdjust="0"/>
    <p:restoredTop sz="94664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16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884BF-5C94-4C32-B7EF-A2612A6E25EB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17DEB-B064-4487-BED8-29E857B6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731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69B55AFA-4BCB-4B4F-8A2C-21D142F46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668" y="-315416"/>
            <a:ext cx="8062664" cy="1701799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Pro Cond Bold" panose="020B0806020101010102" pitchFamily="34" charset="-52"/>
                <a:cs typeface="DIN Pro Cond Bold" panose="020B0806020101010102" pitchFamily="34" charset="-52"/>
              </a:rPr>
              <a:t>ГАУ РБ «Молочная кухня»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780E36A-AA22-46BE-A9DD-BD391255BE0C}"/>
              </a:ext>
            </a:extLst>
          </p:cNvPr>
          <p:cNvSpPr txBox="1"/>
          <p:nvPr/>
        </p:nvSpPr>
        <p:spPr>
          <a:xfrm>
            <a:off x="741547" y="1392333"/>
            <a:ext cx="76609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DIN Pro Cond Bold" panose="020B0806020101010102" pitchFamily="34" charset="-52"/>
                <a:cs typeface="DIN Pro Cond Bold" panose="020B0806020101010102" pitchFamily="34" charset="-52"/>
              </a:rPr>
              <a:t>  </a:t>
            </a:r>
          </a:p>
          <a:p>
            <a:pPr algn="ctr"/>
            <a:r>
              <a:rPr lang="ru-RU" sz="2800">
                <a:latin typeface="DIN Pro Cond Bold" panose="020B0806020101010102" pitchFamily="34" charset="-52"/>
                <a:cs typeface="DIN Pro Cond Bold" panose="020B0806020101010102" pitchFamily="34" charset="-52"/>
              </a:rPr>
              <a:t>На </a:t>
            </a:r>
            <a:r>
              <a:rPr lang="ru-RU" sz="2800" dirty="0">
                <a:latin typeface="DIN Pro Cond Bold" panose="020B0806020101010102" pitchFamily="34" charset="-52"/>
                <a:cs typeface="DIN Pro Cond Bold" panose="020B0806020101010102" pitchFamily="34" charset="-52"/>
              </a:rPr>
              <a:t>основании Постановления Правительства Республики Башкортостан от 30.12.2019 № 784 «Об обеспечении полноценным питанием беременных женщин, кормящих матерей, а также детей в возрасте до трех лет в Республике Башкортостан» с января 2020 года мы обеспечиваем льготные категории детей и мам полноценным питанием </a:t>
            </a:r>
          </a:p>
          <a:p>
            <a:pPr algn="ctr"/>
            <a:endParaRPr lang="ru-RU" sz="2800" dirty="0">
              <a:latin typeface="DIN Pro Cond Bold" panose="020B0806020101010102" pitchFamily="34" charset="-52"/>
              <a:cs typeface="DIN Pro Cond Bold" panose="020B0806020101010102" pitchFamily="34" charset="-52"/>
            </a:endParaRPr>
          </a:p>
          <a:p>
            <a:pPr algn="ctr"/>
            <a:r>
              <a:rPr lang="ru-RU" sz="6000" kern="2100" spc="600" dirty="0">
                <a:latin typeface="DIN Pro Cond Bold" panose="020B0806020101010102" pitchFamily="34" charset="-52"/>
                <a:cs typeface="DIN Pro Cond Bold" panose="020B0806020101010102" pitchFamily="34" charset="-52"/>
              </a:rPr>
              <a:t>БЕСПЛАТНО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38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92BD493F-3F20-4681-8C4F-F900737FD9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169459"/>
              </p:ext>
            </p:extLst>
          </p:nvPr>
        </p:nvGraphicFramePr>
        <p:xfrm>
          <a:off x="251519" y="764704"/>
          <a:ext cx="8640960" cy="5859529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365316">
                  <a:extLst>
                    <a:ext uri="{9D8B030D-6E8A-4147-A177-3AD203B41FA5}">
                      <a16:colId xmlns="" xmlns:a16="http://schemas.microsoft.com/office/drawing/2014/main" val="1494369754"/>
                    </a:ext>
                  </a:extLst>
                </a:gridCol>
                <a:gridCol w="1928014">
                  <a:extLst>
                    <a:ext uri="{9D8B030D-6E8A-4147-A177-3AD203B41FA5}">
                      <a16:colId xmlns="" xmlns:a16="http://schemas.microsoft.com/office/drawing/2014/main" val="586880674"/>
                    </a:ext>
                  </a:extLst>
                </a:gridCol>
                <a:gridCol w="3347630">
                  <a:extLst>
                    <a:ext uri="{9D8B030D-6E8A-4147-A177-3AD203B41FA5}">
                      <a16:colId xmlns="" xmlns:a16="http://schemas.microsoft.com/office/drawing/2014/main" val="2103637737"/>
                    </a:ext>
                  </a:extLst>
                </a:gridCol>
              </a:tblGrid>
              <a:tr h="28969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Документ (справка)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Срок действия                                     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Где получить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86327482"/>
                  </a:ext>
                </a:extLst>
              </a:tr>
              <a:tr h="28969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Для всех получателей: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3878825"/>
                  </a:ext>
                </a:extLst>
              </a:tr>
              <a:tr h="92176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О проживании на территории РБ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30 календарных дней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В паспортном столе, миграционном отделе МВД, МФЦ «Мои документы», управляющей компании дома, ЖЭУ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32396443"/>
                  </a:ext>
                </a:extLst>
              </a:tr>
              <a:tr h="92176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Об отнесении семьи к категории малоимущих (предоставляется педиатру)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Один год со дня выдачи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В филиалах ГКУ Республиканский центр социальной поддержки населения, через сайт Госуслуги, МФЦ «Мои документы»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00968317"/>
                  </a:ext>
                </a:extLst>
              </a:tr>
              <a:tr h="28969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Для отдельных категорий получателей: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2327221"/>
                  </a:ext>
                </a:extLst>
              </a:tr>
              <a:tr h="921769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Для беременных женщин </a:t>
                      </a:r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– о факте наблюдения по беременности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3 месяца со дня выдачи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От акушера-гинеколога (фельдшера, акушерки) по месту диспансерного учета, подтверждающая факт наблюдения по беременности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73611344"/>
                  </a:ext>
                </a:extLst>
              </a:tr>
              <a:tr h="500389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Для кормящих матерей </a:t>
                      </a:r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– о факте грудного вскармливания ребенка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3 месяца со дня выдачи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От участкового врача-педиатра (фельдшера)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10675867"/>
                  </a:ext>
                </a:extLst>
              </a:tr>
              <a:tr h="1553839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Для детей в возрасте до трех лет </a:t>
                      </a:r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– о наличии показаний к обеспечению специализированными продуктами питания (с указанием смешанного или искусственного характера вскармливания для детей первого года жизни)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6 месяцев со дня выдачи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DIN Pro Cond Bold" panose="020B0806020101010102" pitchFamily="34" charset="-52"/>
                          <a:cs typeface="DIN Pro Cond Bold" panose="020B0806020101010102" pitchFamily="34" charset="-52"/>
                        </a:rPr>
                        <a:t>От участкового врача-педиатра (фельдшера)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29503229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28878523-25EB-4359-9BDD-7D12212A1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372" y="188640"/>
            <a:ext cx="8219255" cy="6424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DIN Pro Cond Bold" panose="020B0806020101010102" pitchFamily="34" charset="-52"/>
                <a:cs typeface="DIN Pro Cond Bold" panose="020B0806020101010102" pitchFamily="34" charset="-52"/>
              </a:rPr>
              <a:t>Шаг 1: собрать три справки</a:t>
            </a:r>
          </a:p>
        </p:txBody>
      </p:sp>
    </p:spTree>
    <p:extLst>
      <p:ext uri="{BB962C8B-B14F-4D97-AF65-F5344CB8AC3E}">
        <p14:creationId xmlns:p14="http://schemas.microsoft.com/office/powerpoint/2010/main" val="74846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78DFFE8-C9C7-4D19-907D-3EE2117D3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404664"/>
            <a:ext cx="8568951" cy="59046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DIN Pro Cond Bold" panose="020B0806020101010102" pitchFamily="34" charset="-52"/>
                <a:cs typeface="DIN Pro Cond Bold" panose="020B0806020101010102" pitchFamily="34" charset="-52"/>
              </a:rPr>
              <a:t>Шаг </a:t>
            </a:r>
            <a:r>
              <a:rPr lang="ru-RU" sz="3200" b="1" dirty="0">
                <a:solidFill>
                  <a:schemeClr val="tx1"/>
                </a:solidFill>
                <a:latin typeface="DIN Pro Cond Bold" panose="020B0806020101010102" pitchFamily="34" charset="-52"/>
                <a:cs typeface="DIN Pro Cond Bold" panose="020B0806020101010102" pitchFamily="34" charset="-52"/>
              </a:rPr>
              <a:t>2: прийти в любой удобный пункт выдачи </a:t>
            </a:r>
          </a:p>
          <a:p>
            <a:pPr marL="0" indent="0" algn="ctr">
              <a:buNone/>
            </a:pPr>
            <a:endParaRPr lang="ru-RU" sz="3200" b="1" dirty="0">
              <a:solidFill>
                <a:schemeClr val="tx1"/>
              </a:solidFill>
              <a:latin typeface="DIN Pro Cond Bold" panose="020B0806020101010102" pitchFamily="34" charset="-52"/>
              <a:cs typeface="DIN Pro Cond Bold" panose="020B0806020101010102" pitchFamily="34" charset="-52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DIN Pro Cond Bold" panose="020B0806020101010102" pitchFamily="34" charset="-52"/>
                <a:cs typeface="DIN Pro Cond Bold" panose="020B0806020101010102" pitchFamily="34" charset="-52"/>
              </a:rPr>
              <a:t>1. </a:t>
            </a:r>
            <a:r>
              <a:rPr lang="ru-RU" dirty="0">
                <a:latin typeface="DIN Pro Cond Bold" panose="020B0806020101010102" pitchFamily="34" charset="-52"/>
                <a:cs typeface="DIN Pro Cond Bold" panose="020B0806020101010102" pitchFamily="34" charset="-52"/>
              </a:rPr>
              <a:t>Предъявить оригинал (для ознакомления) и копию паспорта (для беременных и кормящих мам) или свидетельства о рождении (на детей)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DIN Pro Cond Bold" panose="020B0806020101010102" pitchFamily="34" charset="-52"/>
                <a:cs typeface="DIN Pro Cond Bold" panose="020B0806020101010102" pitchFamily="34" charset="-52"/>
              </a:rPr>
              <a:t>2. </a:t>
            </a:r>
            <a:r>
              <a:rPr lang="ru-RU" dirty="0">
                <a:latin typeface="DIN Pro Cond Bold" panose="020B0806020101010102" pitchFamily="34" charset="-52"/>
                <a:cs typeface="DIN Pro Cond Bold" panose="020B0806020101010102" pitchFamily="34" charset="-52"/>
              </a:rPr>
              <a:t>Передать справки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DIN Pro Cond Bold" panose="020B0806020101010102" pitchFamily="34" charset="-52"/>
                <a:cs typeface="DIN Pro Cond Bold" panose="020B0806020101010102" pitchFamily="34" charset="-52"/>
              </a:rPr>
              <a:t>3. </a:t>
            </a:r>
            <a:r>
              <a:rPr lang="ru-RU" dirty="0">
                <a:latin typeface="DIN Pro Cond Bold" panose="020B0806020101010102" pitchFamily="34" charset="-52"/>
                <a:cs typeface="DIN Pro Cond Bold" panose="020B0806020101010102" pitchFamily="34" charset="-52"/>
              </a:rPr>
              <a:t>Заполнить форму заявления на получение специализированных продуктов питания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DIN Pro Cond Bold" panose="020B0806020101010102" pitchFamily="34" charset="-52"/>
                <a:cs typeface="DIN Pro Cond Bold" panose="020B0806020101010102" pitchFamily="34" charset="-52"/>
              </a:rPr>
              <a:t>4. </a:t>
            </a:r>
            <a:r>
              <a:rPr lang="ru-RU" dirty="0">
                <a:latin typeface="DIN Pro Cond Bold" panose="020B0806020101010102" pitchFamily="34" charset="-52"/>
                <a:cs typeface="DIN Pro Cond Bold" panose="020B0806020101010102" pitchFamily="34" charset="-52"/>
              </a:rPr>
              <a:t>Подписать договор безвозмездного обеспечения специализированными продуктами питания с ГАУ РБ «Молочная кухня» </a:t>
            </a:r>
          </a:p>
          <a:p>
            <a:pPr marL="0" indent="0">
              <a:buNone/>
            </a:pPr>
            <a:endParaRPr lang="ru-RU" sz="2000" b="1" dirty="0">
              <a:solidFill>
                <a:schemeClr val="tx1"/>
              </a:solidFill>
              <a:latin typeface="DIN Pro Cond Bold" panose="020B0806020101010102" pitchFamily="34" charset="-52"/>
              <a:cs typeface="DIN Pro Cond Bold" panose="020B0806020101010102" pitchFamily="34" charset="-52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  <a:latin typeface="DIN Pro Cond Bold" panose="020B0806020101010102" pitchFamily="34" charset="-52"/>
                <a:cs typeface="DIN Pro Cond Bold" panose="020B0806020101010102" pitchFamily="34" charset="-52"/>
              </a:rPr>
              <a:t>Шаг 3: дождаться уведомления о назначении питания</a:t>
            </a:r>
          </a:p>
        </p:txBody>
      </p:sp>
    </p:spTree>
    <p:extLst>
      <p:ext uri="{BB962C8B-B14F-4D97-AF65-F5344CB8AC3E}">
        <p14:creationId xmlns:p14="http://schemas.microsoft.com/office/powerpoint/2010/main" val="173503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301</Words>
  <Application>Microsoft Office PowerPoint</Application>
  <PresentationFormat>Экран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Calibri</vt:lpstr>
      <vt:lpstr>Candara</vt:lpstr>
      <vt:lpstr>DIN Pro Cond Bold</vt:lpstr>
      <vt:lpstr>Symbol</vt:lpstr>
      <vt:lpstr>Волна</vt:lpstr>
      <vt:lpstr>ГАУ РБ «Молочная кухня»</vt:lpstr>
      <vt:lpstr>Шаг 1: собрать три справки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You</dc:creator>
  <cp:lastModifiedBy>Rail</cp:lastModifiedBy>
  <cp:revision>25</cp:revision>
  <dcterms:created xsi:type="dcterms:W3CDTF">2020-08-05T06:45:46Z</dcterms:created>
  <dcterms:modified xsi:type="dcterms:W3CDTF">2020-08-10T03:54:55Z</dcterms:modified>
</cp:coreProperties>
</file>